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63" r:id="rId4"/>
    <p:sldId id="264" r:id="rId5"/>
    <p:sldId id="266" r:id="rId6"/>
    <p:sldId id="267" r:id="rId7"/>
    <p:sldId id="270" r:id="rId8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5"/>
    <a:srgbClr val="348ABE"/>
    <a:srgbClr val="7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9087" autoAdjust="0"/>
  </p:normalViewPr>
  <p:slideViewPr>
    <p:cSldViewPr snapToGrid="0" snapToObjects="1">
      <p:cViewPr>
        <p:scale>
          <a:sx n="66" d="100"/>
          <a:sy n="66" d="100"/>
        </p:scale>
        <p:origin x="-876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F3901-A299-4841-9993-D206E863AED9}" type="datetimeFigureOut">
              <a:rPr lang="ar-SA" smtClean="0"/>
              <a:t>28/01/38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971C26-88C7-46C8-AB09-7A4DE95EEF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49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E3B69-E0C9-3045-8716-C8A3835D22FC}" type="datetimeFigureOut">
              <a:rPr lang="en-US" smtClean="0"/>
              <a:t>10/29/2016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4E94-DA41-794B-91A8-9FEB1A603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084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056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6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94E94-DA41-794B-91A8-9FEB1A60322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2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B5C1-1DD9-4C4E-A797-F47C4FFA6F39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8A197-B9BF-462B-874A-3FE4E5BCEB81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2B73-BFB1-4248-A3E5-A979F4EDAA8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2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22B-EC46-4491-BD5C-1C646F720807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B1CF-5654-4449-8489-A5ED2918F011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4F73-A793-46D5-B77C-7BD90DA27C3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C7B8-3FF8-4738-94FC-2565D2F7A104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9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5FC3-2D8B-4FAD-A2C9-674BB010988C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5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DE24-FE10-4BAF-8C25-7FFFFF44A4B5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2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9E85-6A63-45CD-BF81-937CAE20C8CE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B0C8-2DB1-446F-8968-CC43A406FFDF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E51D-4010-45C2-B02B-1AACE1EA9E22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04A-729A-614D-9EAB-064054743E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CCIT </a:t>
            </a:r>
            <a:r>
              <a:rPr lang="en-US" dirty="0" smtClean="0"/>
              <a:t>234 </a:t>
            </a:r>
            <a:r>
              <a:rPr lang="en-US" dirty="0"/>
              <a:t>Chapter </a:t>
            </a:r>
            <a:r>
              <a:rPr lang="en-US" dirty="0" smtClean="0"/>
              <a:t>4 </a:t>
            </a:r>
            <a:r>
              <a:rPr lang="en-US" i="1" dirty="0" smtClean="0"/>
              <a:t>(part 2)</a:t>
            </a:r>
            <a:r>
              <a:rPr lang="en-US" dirty="0" smtClean="0"/>
              <a:t>: Intellectual property</a:t>
            </a:r>
            <a:endParaRPr lang="en-US" dirty="0"/>
          </a:p>
          <a:p>
            <a:r>
              <a:rPr lang="en-US" dirty="0" smtClean="0"/>
              <a:t>Lecturer: </a:t>
            </a:r>
            <a:r>
              <a:rPr lang="en-US" dirty="0" err="1" smtClean="0"/>
              <a:t>wadha</a:t>
            </a:r>
            <a:r>
              <a:rPr lang="en-US" dirty="0" smtClean="0"/>
              <a:t> al-</a:t>
            </a:r>
            <a:r>
              <a:rPr lang="en-US" dirty="0" err="1" smtClean="0"/>
              <a:t>otaibi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lide bkgd title pag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69"/>
          <a:stretch/>
        </p:blipFill>
        <p:spPr>
          <a:xfrm>
            <a:off x="-1" y="0"/>
            <a:ext cx="27432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Social, Legal, and Ethical Issues for Computing Technology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Chapter Outline</a:t>
            </a:r>
            <a:endParaRPr lang="en-US" b="1" dirty="0">
              <a:solidFill>
                <a:srgbClr val="2E87C5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Copying and </a:t>
            </a:r>
            <a:r>
              <a:rPr lang="en-US" dirty="0" smtClean="0"/>
              <a:t>Sharing</a:t>
            </a:r>
          </a:p>
          <a:p>
            <a:r>
              <a:rPr lang="en-US" dirty="0"/>
              <a:t>Responses to copyright Infringement </a:t>
            </a:r>
            <a:endParaRPr lang="en-US" dirty="0"/>
          </a:p>
          <a:p>
            <a:r>
              <a:rPr lang="en-US" dirty="0" smtClean="0"/>
              <a:t>Digital </a:t>
            </a:r>
            <a:r>
              <a:rPr lang="en-US" dirty="0"/>
              <a:t>Rights Management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CCIT234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04A-729A-614D-9EAB-064054743E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problem?</a:t>
            </a:r>
          </a:p>
          <a:p>
            <a:r>
              <a:rPr lang="en-US" dirty="0" smtClean="0"/>
              <a:t>The problem can be seen from many perspectives:</a:t>
            </a:r>
          </a:p>
          <a:p>
            <a:pPr lvl="1"/>
            <a:r>
              <a:rPr lang="en-US" dirty="0" smtClean="0"/>
              <a:t>Viewers </a:t>
            </a:r>
          </a:p>
          <a:p>
            <a:pPr lvl="1"/>
            <a:r>
              <a:rPr lang="en-US" dirty="0" smtClean="0"/>
              <a:t>Writers, artists, editors (workers on the digital products)</a:t>
            </a:r>
          </a:p>
          <a:p>
            <a:pPr lvl="1"/>
            <a:r>
              <a:rPr lang="en-US" dirty="0" smtClean="0"/>
              <a:t>Industry.</a:t>
            </a:r>
          </a:p>
          <a:p>
            <a:pPr lvl="1"/>
            <a:r>
              <a:rPr lang="en-US" u="sng" dirty="0" smtClean="0"/>
              <a:t>Amateurs</a:t>
            </a:r>
          </a:p>
          <a:p>
            <a:pPr lvl="1"/>
            <a:r>
              <a:rPr lang="en-US" u="sng" dirty="0" smtClean="0"/>
              <a:t>Scholars and other advocates.  </a:t>
            </a:r>
          </a:p>
          <a:p>
            <a:r>
              <a:rPr lang="en-US" dirty="0" smtClean="0"/>
              <a:t>The solution can come from technology, business, education  and law.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Copying and Sharing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42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_048g8goJhH0/TE-lr8Q6YtI/AAAAAAAABLc/L2gCeoZ30vM/s1600/Dong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1086" y="2289628"/>
            <a:ext cx="3810000" cy="28575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8" y="1498601"/>
            <a:ext cx="9129486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2E87C5"/>
                </a:solidFill>
              </a:rPr>
              <a:t>Defensive And Aggressive Responses  </a:t>
            </a:r>
            <a:r>
              <a:rPr lang="en-US" b="1" dirty="0" smtClean="0">
                <a:solidFill>
                  <a:srgbClr val="2E87C5"/>
                </a:solidFill>
              </a:rPr>
              <a:t>from the content industries</a:t>
            </a:r>
          </a:p>
          <a:p>
            <a:r>
              <a:rPr lang="en-US" sz="2400" dirty="0" smtClean="0"/>
              <a:t>Software was the </a:t>
            </a:r>
            <a:r>
              <a:rPr lang="en-US" sz="2400" u="sng" dirty="0" smtClean="0"/>
              <a:t>first digital product </a:t>
            </a:r>
            <a:r>
              <a:rPr lang="en-US" sz="2400" dirty="0" smtClean="0"/>
              <a:t>to be widely copied.</a:t>
            </a:r>
          </a:p>
          <a:p>
            <a:r>
              <a:rPr lang="en-US" sz="2400" b="1" i="1" dirty="0" smtClean="0"/>
              <a:t>Dongle: a device that the purchaser has to plug into a port on the computer , run on only one machine at a time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  “</a:t>
            </a:r>
            <a:r>
              <a:rPr lang="en-US" sz="2400" dirty="0" smtClean="0"/>
              <a:t>copy protection”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 </a:t>
            </a:r>
            <a:r>
              <a:rPr lang="en-US" sz="2400" dirty="0"/>
              <a:t> </a:t>
            </a:r>
            <a:r>
              <a:rPr lang="en-US" sz="2400" dirty="0" smtClean="0"/>
              <a:t>Serial </a:t>
            </a:r>
            <a:r>
              <a:rPr lang="en-US" sz="2400" dirty="0" smtClean="0"/>
              <a:t>Number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Software </a:t>
            </a:r>
            <a:r>
              <a:rPr lang="en-US" sz="2400" dirty="0"/>
              <a:t>industry </a:t>
            </a:r>
            <a:r>
              <a:rPr lang="en-US" sz="2400" dirty="0" smtClean="0"/>
              <a:t>organizations </a:t>
            </a:r>
            <a:r>
              <a:rPr lang="en-US" sz="2400" dirty="0"/>
              <a:t>dubbed  Software police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Responses to copyright Infringement</a:t>
            </a:r>
            <a:r>
              <a:rPr lang="en-US" b="1" dirty="0">
                <a:solidFill>
                  <a:srgbClr val="2E87C5"/>
                </a:solidFill>
              </a:rPr>
              <a:t/>
            </a:r>
            <a:br>
              <a:rPr lang="en-US" b="1" dirty="0">
                <a:solidFill>
                  <a:srgbClr val="2E87C5"/>
                </a:solidFill>
              </a:rPr>
            </a:b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5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58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DRM??</a:t>
            </a:r>
          </a:p>
          <a:p>
            <a:r>
              <a:rPr lang="en-US" dirty="0" smtClean="0"/>
              <a:t>Collection of techniques that control uses of intellectual property in digital format</a:t>
            </a:r>
          </a:p>
          <a:p>
            <a:r>
              <a:rPr lang="en-US" dirty="0" err="1" smtClean="0"/>
              <a:t>Drm</a:t>
            </a:r>
            <a:r>
              <a:rPr lang="en-US" dirty="0" smtClean="0"/>
              <a:t> includes HW and SW</a:t>
            </a:r>
          </a:p>
          <a:p>
            <a:pPr lvl="1"/>
            <a:r>
              <a:rPr lang="en-US" dirty="0" smtClean="0"/>
              <a:t>The ability to limit the duration of use.</a:t>
            </a:r>
          </a:p>
          <a:p>
            <a:pPr lvl="1"/>
            <a:r>
              <a:rPr lang="en-US" dirty="0" smtClean="0"/>
              <a:t>Blocking the copy or print or save functions.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Digital Rights Management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1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Preventing the fair-use</a:t>
            </a:r>
          </a:p>
          <a:p>
            <a:r>
              <a:rPr lang="en-US" dirty="0" smtClean="0"/>
              <a:t>Compatibility errors.</a:t>
            </a:r>
          </a:p>
          <a:p>
            <a:r>
              <a:rPr lang="en-US" dirty="0" smtClean="0"/>
              <a:t>No right to lend or resell.</a:t>
            </a:r>
          </a:p>
          <a:p>
            <a:r>
              <a:rPr lang="en-US" dirty="0" smtClean="0"/>
              <a:t>Virtually, DRM doesn’t really protecting.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2E87C5"/>
                </a:solidFill>
              </a:rPr>
              <a:t>The Criticism On The DRM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46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Some countries do not recognize or protect intellectual property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Countries that have high piracy rates often do not have a significant software industry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The fact that the victims is from a foreign country!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2E87C5"/>
                </a:solidFill>
              </a:rPr>
              <a:t>International Piracy</a:t>
            </a:r>
            <a:endParaRPr lang="en-US" b="1" dirty="0">
              <a:solidFill>
                <a:srgbClr val="2E87C5"/>
              </a:solidFill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986972" y="1355724"/>
            <a:ext cx="9143147" cy="0"/>
          </a:xfrm>
          <a:prstGeom prst="line">
            <a:avLst/>
          </a:prstGeom>
          <a:ln w="53975">
            <a:solidFill>
              <a:srgbClr val="2E87C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06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-Cambria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1821</TotalTime>
  <Words>263</Words>
  <Application>Microsoft Office PowerPoint</Application>
  <PresentationFormat>مخصص</PresentationFormat>
  <Paragraphs>47</Paragraphs>
  <Slides>7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Social, Legal, and Ethical Issues for Computing Technology</vt:lpstr>
      <vt:lpstr>Chapter Outline</vt:lpstr>
      <vt:lpstr>Copying and Sharing</vt:lpstr>
      <vt:lpstr>Responses to copyright Infringement </vt:lpstr>
      <vt:lpstr>Digital Rights Management</vt:lpstr>
      <vt:lpstr>The Criticism On The DRM</vt:lpstr>
      <vt:lpstr>International Piracy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Capstone:</dc:title>
  <dc:creator>Mohammed AlSekait</dc:creator>
  <cp:lastModifiedBy>وضحى</cp:lastModifiedBy>
  <cp:revision>73</cp:revision>
  <cp:lastPrinted>2016-09-04T09:18:21Z</cp:lastPrinted>
  <dcterms:created xsi:type="dcterms:W3CDTF">2016-01-26T18:40:35Z</dcterms:created>
  <dcterms:modified xsi:type="dcterms:W3CDTF">2016-10-29T10:57:58Z</dcterms:modified>
</cp:coreProperties>
</file>